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53" r:id="rId5"/>
    <p:sldId id="329" r:id="rId6"/>
    <p:sldId id="345" r:id="rId7"/>
    <p:sldId id="347" r:id="rId8"/>
    <p:sldId id="357" r:id="rId9"/>
    <p:sldId id="358" r:id="rId10"/>
    <p:sldId id="359" r:id="rId11"/>
    <p:sldId id="360" r:id="rId12"/>
    <p:sldId id="361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966" autoAdjust="0"/>
  </p:normalViewPr>
  <p:slideViewPr>
    <p:cSldViewPr snapToGrid="0">
      <p:cViewPr varScale="1">
        <p:scale>
          <a:sx n="153" d="100"/>
          <a:sy n="153" d="100"/>
        </p:scale>
        <p:origin x="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3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rtal.gov.mb.ca/datasets/8b64285c3bf6445a8d0d8ea4a1c43849/explore?location=53.584348%2C-97.779011%2C6.81" TargetMode="External"/><Relationship Id="rId2" Type="http://schemas.openxmlformats.org/officeDocument/2006/relationships/hyperlink" Target="https://masc.mb.ca/masc.nsf/mmpp_browser_variety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Picture 5" descr="A field of grass with the sun setting behind it&#10;&#10;Description automatically generated">
            <a:extLst>
              <a:ext uri="{FF2B5EF4-FFF2-40B4-BE49-F238E27FC236}">
                <a16:creationId xmlns:a16="http://schemas.microsoft.com/office/drawing/2014/main" id="{F120C87A-3EC0-11C1-72E5-4FF4C7DB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7010" cy="7072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65A09-A011-D753-F9AE-194FFFE56286}"/>
              </a:ext>
            </a:extLst>
          </p:cNvPr>
          <p:cNvSpPr/>
          <p:nvPr/>
        </p:nvSpPr>
        <p:spPr>
          <a:xfrm>
            <a:off x="147479" y="162891"/>
            <a:ext cx="12002051" cy="669510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5758" y="1025392"/>
            <a:ext cx="6327648" cy="2180543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8678" y="4016382"/>
            <a:ext cx="5321808" cy="824404"/>
          </a:xfrm>
        </p:spPr>
        <p:txBody>
          <a:bodyPr/>
          <a:lstStyle/>
          <a:p>
            <a:r>
              <a:rPr lang="en-US" dirty="0"/>
              <a:t>Yadwinder Singh Banwait​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99186" y="3781345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8936" y="1219699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706" y="364945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0"/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Picture 5" descr="A field of wheat with clouds in the sky&#10;&#10;Description automatically generated">
            <a:extLst>
              <a:ext uri="{FF2B5EF4-FFF2-40B4-BE49-F238E27FC236}">
                <a16:creationId xmlns:a16="http://schemas.microsoft.com/office/drawing/2014/main" id="{229D17C1-2555-4E4C-9EEF-D8DBE8E9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4114800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Can we find the reason behind </a:t>
            </a:r>
          </a:p>
          <a:p>
            <a:r>
              <a:rPr lang="en-US" dirty="0"/>
              <a:t>increasing yield performance of </a:t>
            </a:r>
          </a:p>
          <a:p>
            <a:r>
              <a:rPr lang="en-US" dirty="0"/>
              <a:t>Oats.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can help in decision making related to oats crop variety selection.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Placeholder 21" descr="A bunch of wheat on a white background&#10;&#10;Description automatically generated">
            <a:extLst>
              <a:ext uri="{FF2B5EF4-FFF2-40B4-BE49-F238E27FC236}">
                <a16:creationId xmlns:a16="http://schemas.microsoft.com/office/drawing/2014/main" id="{52F44BCA-903F-463B-0C9A-07B1D6AB6F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18" r="26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sz="2000" dirty="0"/>
              <a:t>DATA COLLECTION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Manitoba Crop Yields Varieties: </a:t>
            </a:r>
            <a:r>
              <a:rPr lang="en-US" sz="1600" dirty="0">
                <a:hlinkClick r:id="rId2"/>
              </a:rPr>
              <a:t>https://masc.mb.ca/masc.nsf/mmpp_browser_variety.html</a:t>
            </a:r>
            <a:endParaRPr lang="en-US" sz="1600" dirty="0"/>
          </a:p>
          <a:p>
            <a:pPr algn="l"/>
            <a:r>
              <a:rPr lang="en-US" sz="1600" dirty="0"/>
              <a:t>Geographical Boundaries of Manitoba Rural Municipalities: </a:t>
            </a:r>
            <a:r>
              <a:rPr lang="en-CA" sz="1600" b="0" i="0" u="none" strike="noStrike" baseline="0" dirty="0">
                <a:solidFill>
                  <a:srgbClr val="0000FF"/>
                </a:solidFill>
                <a:hlinkClick r:id="rId3"/>
              </a:rPr>
              <a:t>https://geoportal.gov.mb.ca/datasets/8b64285c3bf6445a8d0d8ea4a1c43849/explore?location=53.584348%2C-97.779011%2C6.81</a:t>
            </a:r>
            <a:endParaRPr lang="en-CA" sz="1600" b="0" i="0" u="none" strike="noStrike" baseline="0" dirty="0">
              <a:solidFill>
                <a:srgbClr val="0000FF"/>
              </a:solidFill>
            </a:endParaRPr>
          </a:p>
          <a:p>
            <a:pPr algn="l"/>
            <a:r>
              <a:rPr lang="en-CA" sz="1600" dirty="0"/>
              <a:t>Crop Yields from 2004-2023</a:t>
            </a:r>
          </a:p>
          <a:p>
            <a:pPr algn="l"/>
            <a:r>
              <a:rPr lang="en-CA" sz="1600" dirty="0"/>
              <a:t>Crops included in data analysis: Argentine Canola, Barley, Field Peas, Oats, Red Spring Wheat.</a:t>
            </a:r>
          </a:p>
          <a:p>
            <a:pPr algn="l"/>
            <a:r>
              <a:rPr lang="en-CA" sz="1600" dirty="0"/>
              <a:t>All yields are in Bushels</a:t>
            </a:r>
          </a:p>
          <a:p>
            <a:pPr algn="l"/>
            <a:r>
              <a:rPr lang="en-CA" sz="1600"/>
              <a:t>Dropped </a:t>
            </a:r>
            <a:r>
              <a:rPr lang="en-CA" sz="1600" dirty="0"/>
              <a:t>unnecessary columns and formatted data for further processing.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260696-4F1D-E88C-425E-C618D250513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799131"/>
            <a:ext cx="10733088" cy="314410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42594" y="6264275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3FEE7-36B2-0F69-479E-BBD1AF7B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2A0A-A7E7-9A64-0068-5A847092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3F84A-A9C4-A0F6-2ADA-A47D919555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8217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9CF57-64A3-B36D-6A0A-4268658FC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 descr="A green and black lines&#10;&#10;Description automatically generated">
            <a:extLst>
              <a:ext uri="{FF2B5EF4-FFF2-40B4-BE49-F238E27FC236}">
                <a16:creationId xmlns:a16="http://schemas.microsoft.com/office/drawing/2014/main" id="{B9E31E52-203D-97FE-660E-B218382615F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17575" y="2841674"/>
            <a:ext cx="10956850" cy="3010486"/>
          </a:xfrm>
        </p:spPr>
      </p:pic>
    </p:spTree>
    <p:extLst>
      <p:ext uri="{BB962C8B-B14F-4D97-AF65-F5344CB8AC3E}">
        <p14:creationId xmlns:p14="http://schemas.microsoft.com/office/powerpoint/2010/main" val="381620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6CD4-F8A2-34D7-5286-202BEB32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4728-B338-4AF2-B74D-C4FE0272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UNSUPERVISED MACHINE LEARNING </a:t>
            </a:r>
            <a:br>
              <a:rPr lang="en-US" sz="2800" dirty="0"/>
            </a:br>
            <a:r>
              <a:rPr lang="en-US" sz="2000" dirty="0"/>
              <a:t>K-MEANS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42991-A39C-403C-CDCA-D55993904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6922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FADBC-26A4-99D6-0FE6-882A8E669C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 descr="A graph of a graph showing a number of clusters&#10;&#10;Description automatically generated">
            <a:extLst>
              <a:ext uri="{FF2B5EF4-FFF2-40B4-BE49-F238E27FC236}">
                <a16:creationId xmlns:a16="http://schemas.microsoft.com/office/drawing/2014/main" id="{5AEEAB2C-F683-2088-DE38-8D6B265397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818520" y="2500331"/>
            <a:ext cx="5926896" cy="3936591"/>
          </a:xfrm>
        </p:spPr>
      </p:pic>
    </p:spTree>
    <p:extLst>
      <p:ext uri="{BB962C8B-B14F-4D97-AF65-F5344CB8AC3E}">
        <p14:creationId xmlns:p14="http://schemas.microsoft.com/office/powerpoint/2010/main" val="260421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45A22-9CFD-B73D-42AA-A86A23F6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BF2-F6F2-7551-741F-DE2EBCB4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UNSUPERVISED MACHINE LEARNING </a:t>
            </a:r>
            <a:br>
              <a:rPr lang="en-US" sz="2800" dirty="0"/>
            </a:br>
            <a:r>
              <a:rPr lang="en-US" sz="2000" dirty="0"/>
              <a:t>K-MEANS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1B92B-3B8A-ED5B-09AF-C6E013A71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95F1C-20F6-5E17-D2B0-5B6B5471D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 descr="A graph showing the number of clusters&#10;&#10;Description automatically generated">
            <a:extLst>
              <a:ext uri="{FF2B5EF4-FFF2-40B4-BE49-F238E27FC236}">
                <a16:creationId xmlns:a16="http://schemas.microsoft.com/office/drawing/2014/main" id="{EBFD3333-607D-B04C-7F7E-175DFB12AD9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078627" y="2355068"/>
            <a:ext cx="5819042" cy="4105795"/>
          </a:xfrm>
        </p:spPr>
      </p:pic>
    </p:spTree>
    <p:extLst>
      <p:ext uri="{BB962C8B-B14F-4D97-AF65-F5344CB8AC3E}">
        <p14:creationId xmlns:p14="http://schemas.microsoft.com/office/powerpoint/2010/main" val="204490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A453-E8E7-1E42-99B0-83C0DCBA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44F-9A08-A7DB-A877-02945431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800" dirty="0"/>
              <a:t>UNSUPERVISED MACHINE LEARNING </a:t>
            </a:r>
            <a:br>
              <a:rPr lang="en-US" sz="2800" dirty="0"/>
            </a:br>
            <a:r>
              <a:rPr lang="en-US" sz="2000" dirty="0"/>
              <a:t>K-MEANS CLUSTERING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58702-406A-3244-652A-F52DA7268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06E14-5402-0B1C-444E-322443A82F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Content Placeholder 8" descr="A graph showing a number of plots&#10;&#10;Description automatically generated with medium confidence">
            <a:extLst>
              <a:ext uri="{FF2B5EF4-FFF2-40B4-BE49-F238E27FC236}">
                <a16:creationId xmlns:a16="http://schemas.microsoft.com/office/drawing/2014/main" id="{698B1975-B683-71E1-FDE8-0A8FF6F7034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38028" y="2481824"/>
            <a:ext cx="5457972" cy="3745461"/>
          </a:xfr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1882E06B-C351-CB66-8FC1-E4173769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13" y="2442520"/>
            <a:ext cx="3365483" cy="38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3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7A561-526F-0D6F-E16A-5695EA50E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05F7-F481-0D49-1FF2-BBC785D4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2000" dirty="0"/>
              <a:t>DATA ANALYSIS: CONCLUSION &amp; FUTURE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EEE9B-904A-DF98-9FA8-4D1963326F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55605" y="6321327"/>
            <a:ext cx="4114800" cy="365125"/>
          </a:xfrm>
        </p:spPr>
        <p:txBody>
          <a:bodyPr/>
          <a:lstStyle/>
          <a:p>
            <a:r>
              <a:rPr lang="en-US" dirty="0"/>
              <a:t>Performance of Oats in Manitoba (2004-2023)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6FB2B-ADCD-B3C0-DCBC-250B32EBB6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BCF2B3DE-105A-C0FE-6A2F-C96C9AE2F2C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813005" y="2841616"/>
            <a:ext cx="6260107" cy="28616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B281C-03A6-7521-B979-1CE6E5B22F71}"/>
              </a:ext>
            </a:extLst>
          </p:cNvPr>
          <p:cNvSpPr txBox="1"/>
          <p:nvPr/>
        </p:nvSpPr>
        <p:spPr>
          <a:xfrm>
            <a:off x="989428" y="2241452"/>
            <a:ext cx="48235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We concentrate on Top yielding cluster: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Top yielding farms belong to cluster 2.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Cluster 2 farms are large farms.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Top yielding variety is Haywire (Brand name Brett Young)(Forage)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Cluster 2 farms mostly used variety Haywire (Brand name Brett Young)(Forage).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97E18-16B8-3C50-5CCE-BAD10E3AD5FF}"/>
              </a:ext>
            </a:extLst>
          </p:cNvPr>
          <p:cNvSpPr txBox="1"/>
          <p:nvPr/>
        </p:nvSpPr>
        <p:spPr>
          <a:xfrm>
            <a:off x="1083212" y="4623582"/>
            <a:ext cx="47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Further analysis can be done to know about other factors affecting the yield of oats (Weather, soil).</a:t>
            </a:r>
          </a:p>
        </p:txBody>
      </p:sp>
    </p:spTree>
    <p:extLst>
      <p:ext uri="{BB962C8B-B14F-4D97-AF65-F5344CB8AC3E}">
        <p14:creationId xmlns:p14="http://schemas.microsoft.com/office/powerpoint/2010/main" val="19804168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{D67809B2-18B9-4F78-BDEE-192085DD8FBA}tf56410444_win32</Template>
  <TotalTime>149</TotalTime>
  <Words>309</Words>
  <Application>Microsoft Office PowerPoint</Application>
  <PresentationFormat>Widescreen</PresentationFormat>
  <Paragraphs>45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Baskerville Old Face</vt:lpstr>
      <vt:lpstr>Calibri</vt:lpstr>
      <vt:lpstr>Gill Sans Nova Light</vt:lpstr>
      <vt:lpstr>Custom</vt:lpstr>
      <vt:lpstr>Performance of Oats in Manitoba (2004-2023)</vt:lpstr>
      <vt:lpstr>PROBLEM STATEMENT</vt:lpstr>
      <vt:lpstr>DATA COLLECTION AND PREPROCESSING</vt:lpstr>
      <vt:lpstr>EXPLORATORY DATA ANALYSIS</vt:lpstr>
      <vt:lpstr>EXPLORATORY DATA ANALYSIS</vt:lpstr>
      <vt:lpstr>UNSUPERVISED MACHINE LEARNING  K-MEANS CLUSTERING</vt:lpstr>
      <vt:lpstr>UNSUPERVISED MACHINE LEARNING  K-MEANS CLUSTERING</vt:lpstr>
      <vt:lpstr>UNSUPERVISED MACHINE LEARNING  K-MEANS CLUSTERING</vt:lpstr>
      <vt:lpstr>DATA ANALYSIS: CONCLUSION &amp; FUTURE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yadwinder singh banwait</dc:creator>
  <cp:lastModifiedBy>yadwinder singh banwait</cp:lastModifiedBy>
  <cp:revision>14</cp:revision>
  <dcterms:created xsi:type="dcterms:W3CDTF">2024-10-28T19:52:45Z</dcterms:created>
  <dcterms:modified xsi:type="dcterms:W3CDTF">2024-10-28T23:02:14Z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